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4" r:id="rId15"/>
    <p:sldId id="27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D36573-13A2-401E-B4B4-69C206F15CE8}" type="datetimeFigureOut">
              <a:rPr lang="fr-FR" smtClean="0"/>
              <a:t>13/05/2014</a:t>
            </a:fld>
            <a:endParaRPr lang="fr-F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A8BCE9-BD72-4C5D-8992-CE428E29E08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b="1" dirty="0" smtClean="0">
                <a:latin typeface="Arial Black" panose="020B0A04020102020204" pitchFamily="34" charset="0"/>
              </a:rPr>
              <a:t>DUGOTRAJNA KONTRACEPCIJA</a:t>
            </a:r>
            <a:endParaRPr lang="fr-FR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Gordan Crvenković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„GynNova”, Rovinj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554461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0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DOBROBITI METODA (SPECIFIČNI)</a:t>
            </a:r>
            <a:endParaRPr lang="fr-FR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2400" cy="4176464"/>
          </a:xfrm>
        </p:spPr>
        <p:txBody>
          <a:bodyPr>
            <a:normAutofit fontScale="92500"/>
          </a:bodyPr>
          <a:lstStyle/>
          <a:p>
            <a:pPr algn="l"/>
            <a:r>
              <a:rPr lang="hr-HR" sz="2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Implantati: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- ekstremno učinkoviti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- rapidan povrat plodnosti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- povoljan učinak na akne</a:t>
            </a:r>
          </a:p>
          <a:p>
            <a:pPr marL="379476" indent="-342900" algn="l">
              <a:buFontTx/>
              <a:buChar char="-"/>
            </a:pPr>
            <a:endParaRPr lang="hr-HR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l"/>
            <a:endParaRPr lang="hr-HR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l"/>
            <a:r>
              <a:rPr lang="hr-H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Injekcije:</a:t>
            </a:r>
          </a:p>
          <a:p>
            <a:pPr algn="l"/>
            <a:r>
              <a:rPr lang="hr-HR" sz="2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 &gt; 50% amenoreja</a:t>
            </a:r>
          </a:p>
          <a:p>
            <a:pPr algn="l"/>
            <a:r>
              <a:rPr lang="hr-HR" sz="2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 nema rasta učestalosti pogreške u kombinaciji sa lijekovima koji induciraju enzime jetre (antiepileptici, rifampicin, rifabutin)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</a:t>
            </a:r>
          </a:p>
          <a:p>
            <a:pPr algn="l"/>
            <a:endParaRPr lang="fr-FR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276872"/>
            <a:ext cx="1728192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NUSPOJAVE I NEDOSTATCI</a:t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(DOKAZI SU OGRANIČENI)</a:t>
            </a:r>
            <a:br>
              <a:rPr lang="hr-HR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</a:t>
            </a:r>
            <a: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glavobolje, promjene raspoloženja, napetost dojki, gubitak libida</a:t>
            </a:r>
            <a:b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</a:t>
            </a:r>
            <a: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promjene menstruacijskog krvarenja (amenoreja – DMPA 50-70% nakon 1. godine korištenja; ENG 20%)</a:t>
            </a:r>
            <a:b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</a:t>
            </a:r>
            <a: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dobitak na težini (DMPA u pretilih adolescentica)</a:t>
            </a:r>
            <a:r>
              <a:rPr lang="hr-HR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 </a:t>
            </a:r>
            <a: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ožiljak i lokalna reakcija (ENG)</a:t>
            </a:r>
            <a:b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8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- </a:t>
            </a:r>
            <a:r>
              <a:rPr lang="hr-HR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osteoporoza (kuk i kralježnica) – u 7% žena na DMPA &gt; 4 godine (ne u žena &lt; od 18 i &gt; od 45 godina)</a:t>
            </a:r>
            <a:r>
              <a:rPr lang="hr-HR" i="1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i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r-HR" sz="2400" b="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Medicine Today 2013;14(8):39-51 </a:t>
            </a:r>
            <a:endParaRPr lang="fr-FR" i="1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788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Arial Black" panose="020B0A04020102020204" pitchFamily="34" charset="0"/>
              </a:rPr>
              <a:t>KONTRAINDIKACIJE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1772816"/>
            <a:ext cx="3931920" cy="38884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>
                <a:latin typeface="Arial Black" panose="020B0A04020102020204" pitchFamily="34" charset="0"/>
              </a:rPr>
              <a:t>Implantati: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Aktivna bolest jetre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Rak dojke (&lt;5 g)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Akutna venska tromboembolija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Lijekovi koji induciraju enzime jetre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Migrena sa aurom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1772816"/>
            <a:ext cx="3931920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>
                <a:latin typeface="Arial Black" panose="020B0A04020102020204" pitchFamily="34" charset="0"/>
              </a:rPr>
              <a:t>Injekcije:</a:t>
            </a:r>
          </a:p>
          <a:p>
            <a:pPr marL="0" indent="0">
              <a:buNone/>
            </a:pPr>
            <a:r>
              <a:rPr lang="hr-HR" dirty="0" smtClean="0">
                <a:latin typeface="Arial Black" panose="020B0A04020102020204" pitchFamily="34" charset="0"/>
              </a:rPr>
              <a:t>Slične implantatu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Arterijska hipertenzija (&gt;160/&gt;110 mmHg)</a:t>
            </a:r>
          </a:p>
          <a:p>
            <a:pPr marL="514350" indent="-514350"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DM &gt; 20 godina (udružen sa vaskularnom bolešću)</a:t>
            </a:r>
            <a:endParaRPr lang="fr-F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7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83880" cy="1051560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CIJENA (sa ugradnjom) 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979475"/>
              </p:ext>
            </p:extLst>
          </p:nvPr>
        </p:nvGraphicFramePr>
        <p:xfrm>
          <a:off x="467544" y="2204864"/>
          <a:ext cx="8183562" cy="3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844851">
                <a:tc>
                  <a:txBody>
                    <a:bodyPr/>
                    <a:lstStyle/>
                    <a:p>
                      <a:r>
                        <a:rPr lang="hr-HR" dirty="0" smtClean="0"/>
                        <a:t>IMPLANON (ENG)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2500 – 4000 kn</a:t>
                      </a:r>
                    </a:p>
                    <a:p>
                      <a:r>
                        <a:rPr lang="hr-HR" dirty="0" smtClean="0"/>
                        <a:t>(3 godine)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Mjesečno cca 100 kn</a:t>
                      </a:r>
                      <a:endParaRPr lang="fr-FR" dirty="0"/>
                    </a:p>
                  </a:txBody>
                  <a:tcPr/>
                </a:tc>
              </a:tr>
              <a:tr h="801173">
                <a:tc>
                  <a:txBody>
                    <a:bodyPr/>
                    <a:lstStyle/>
                    <a:p>
                      <a:r>
                        <a:rPr lang="hr-HR" dirty="0" smtClean="0"/>
                        <a:t>MIRENA (IUS)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1500 kn</a:t>
                      </a:r>
                    </a:p>
                    <a:p>
                      <a:r>
                        <a:rPr lang="hr-HR" dirty="0" smtClean="0"/>
                        <a:t>(5 godina)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Mjesečno 25 kn</a:t>
                      </a:r>
                      <a:endParaRPr lang="fr-FR" dirty="0"/>
                    </a:p>
                  </a:txBody>
                  <a:tcPr/>
                </a:tc>
              </a:tr>
              <a:tr h="801173">
                <a:tc>
                  <a:txBody>
                    <a:bodyPr/>
                    <a:lstStyle/>
                    <a:p>
                      <a:r>
                        <a:rPr lang="hr-HR" dirty="0" smtClean="0"/>
                        <a:t>Cu T 380 (IUD)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600 kn</a:t>
                      </a:r>
                    </a:p>
                    <a:p>
                      <a:r>
                        <a:rPr lang="hr-HR" dirty="0" smtClean="0"/>
                        <a:t>(7 godina)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Mjesečno</a:t>
                      </a:r>
                      <a:r>
                        <a:rPr lang="hr-HR" baseline="0" dirty="0" smtClean="0"/>
                        <a:t> 7 kn</a:t>
                      </a:r>
                      <a:endParaRPr lang="fr-FR" dirty="0"/>
                    </a:p>
                  </a:txBody>
                  <a:tcPr/>
                </a:tc>
              </a:tr>
              <a:tr h="844851">
                <a:tc>
                  <a:txBody>
                    <a:bodyPr/>
                    <a:lstStyle/>
                    <a:p>
                      <a:r>
                        <a:rPr lang="hr-HR" dirty="0" smtClean="0"/>
                        <a:t>DEPO PROVERA (DMPA)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300 kn</a:t>
                      </a:r>
                    </a:p>
                    <a:p>
                      <a:r>
                        <a:rPr lang="hr-HR" dirty="0" smtClean="0"/>
                        <a:t>(3 mjeseca)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Mjesečno 100 kn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9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/>
          <a:lstStyle/>
          <a:p>
            <a:pPr algn="ctr"/>
            <a:r>
              <a:rPr lang="hr-HR" dirty="0" smtClean="0">
                <a:latin typeface="Arial Black" panose="020B0A04020102020204" pitchFamily="34" charset="0"/>
              </a:rPr>
              <a:t>ZAKLJUČNO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772400" cy="3096344"/>
          </a:xfrm>
        </p:spPr>
        <p:txBody>
          <a:bodyPr>
            <a:normAutofit fontScale="77500" lnSpcReduction="20000"/>
          </a:bodyPr>
          <a:lstStyle/>
          <a:p>
            <a:pPr marL="493776" indent="-457200" algn="l">
              <a:buFontTx/>
              <a:buChar char="-"/>
            </a:pPr>
            <a:r>
              <a:rPr lang="hr-HR" sz="2800" dirty="0" smtClean="0">
                <a:latin typeface="Arial Black" panose="020B0A04020102020204" pitchFamily="34" charset="0"/>
              </a:rPr>
              <a:t>RELATIVNO NOVA METODA U BORBI               PROTIV NEŽELJENE TRUDNOĆE</a:t>
            </a:r>
          </a:p>
          <a:p>
            <a:pPr marL="493776" indent="-457200" algn="l">
              <a:buFontTx/>
              <a:buChar char="-"/>
            </a:pPr>
            <a:endParaRPr lang="hr-HR" sz="2800" dirty="0" smtClean="0">
              <a:latin typeface="Arial Black" panose="020B0A04020102020204" pitchFamily="34" charset="0"/>
            </a:endParaRPr>
          </a:p>
          <a:p>
            <a:pPr marL="493776" indent="-457200" algn="l">
              <a:buFontTx/>
              <a:buChar char="-"/>
            </a:pPr>
            <a:r>
              <a:rPr lang="hr-HR" sz="2800" dirty="0" smtClean="0">
                <a:latin typeface="Arial Black" panose="020B0A04020102020204" pitchFamily="34" charset="0"/>
              </a:rPr>
              <a:t>VISOKO UČINKOVITA I DUGOTRAJNA („FIT AND FORGET”) U ODNOSU NA OSTALE METODE </a:t>
            </a:r>
          </a:p>
          <a:p>
            <a:pPr marL="493776" indent="-457200" algn="l">
              <a:buFontTx/>
              <a:buChar char="-"/>
            </a:pPr>
            <a:endParaRPr lang="hr-HR" sz="2800" dirty="0" smtClean="0">
              <a:latin typeface="Arial Black" panose="020B0A04020102020204" pitchFamily="34" charset="0"/>
            </a:endParaRPr>
          </a:p>
          <a:p>
            <a:pPr marL="493776" indent="-457200" algn="l">
              <a:buFontTx/>
              <a:buChar char="-"/>
            </a:pPr>
            <a:r>
              <a:rPr lang="hr-HR" sz="2800" dirty="0" smtClean="0">
                <a:latin typeface="Arial Black" panose="020B0A04020102020204" pitchFamily="34" charset="0"/>
              </a:rPr>
              <a:t>RIJETKE NUSPOJAVE I KONTRAINDIKACIJE</a:t>
            </a:r>
          </a:p>
          <a:p>
            <a:pPr marL="493776" indent="-457200" algn="l">
              <a:buFontTx/>
              <a:buChar char="-"/>
            </a:pPr>
            <a:endParaRPr lang="hr-HR" sz="2800" dirty="0" smtClean="0">
              <a:latin typeface="Arial Black" panose="020B0A04020102020204" pitchFamily="34" charset="0"/>
            </a:endParaRPr>
          </a:p>
          <a:p>
            <a:pPr marL="493776" indent="-457200" algn="l">
              <a:buFontTx/>
              <a:buChar char="-"/>
            </a:pPr>
            <a:r>
              <a:rPr lang="hr-HR" sz="2800" dirty="0" smtClean="0">
                <a:latin typeface="Arial Black" panose="020B0A04020102020204" pitchFamily="34" charset="0"/>
              </a:rPr>
              <a:t>CIJENOVNO ISPLATIVIJA</a:t>
            </a:r>
          </a:p>
          <a:p>
            <a:pPr algn="l"/>
            <a:r>
              <a:rPr lang="hr-HR" sz="2800" dirty="0" smtClean="0">
                <a:latin typeface="Arial Black" panose="020B0A04020102020204" pitchFamily="34" charset="0"/>
              </a:rPr>
              <a:t> </a:t>
            </a:r>
            <a:endParaRPr lang="fr-FR" sz="2800" dirty="0"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7" y="2492896"/>
            <a:ext cx="403244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2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1224136"/>
          </a:xfrm>
        </p:spPr>
        <p:txBody>
          <a:bodyPr>
            <a:normAutofit/>
          </a:bodyPr>
          <a:lstStyle/>
          <a:p>
            <a:pPr algn="ctr"/>
            <a:r>
              <a:rPr lang="hr-HR" sz="4400" dirty="0" smtClean="0">
                <a:latin typeface="Arial Black" panose="020B0A04020102020204" pitchFamily="34" charset="0"/>
              </a:rPr>
              <a:t>HVALA NA PAŽNJI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769" y="1033462"/>
            <a:ext cx="4762500" cy="3181350"/>
          </a:xfrm>
        </p:spPr>
      </p:pic>
    </p:spTree>
    <p:extLst>
      <p:ext uri="{BB962C8B-B14F-4D97-AF65-F5344CB8AC3E}">
        <p14:creationId xmlns:p14="http://schemas.microsoft.com/office/powerpoint/2010/main" val="8088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183880" cy="131200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hr-HR" dirty="0" smtClean="0">
              <a:latin typeface="Arial Black" panose="020B0A04020102020204" pitchFamily="34" charset="0"/>
            </a:endParaRPr>
          </a:p>
          <a:p>
            <a:endParaRPr lang="hr-HR" sz="3600" dirty="0" smtClean="0">
              <a:latin typeface="Arial Black" panose="020B0A0402010202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683568" y="548680"/>
            <a:ext cx="7776864" cy="4896544"/>
          </a:xfrm>
        </p:spPr>
        <p:txBody>
          <a:bodyPr>
            <a:normAutofit fontScale="85000" lnSpcReduction="10000"/>
          </a:bodyPr>
          <a:lstStyle/>
          <a:p>
            <a:endParaRPr lang="hr-HR" sz="2800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hr-HR" sz="4700" dirty="0" smtClean="0">
                <a:latin typeface="Arial Black" panose="020B0A04020102020204" pitchFamily="34" charset="0"/>
              </a:rPr>
              <a:t>L A R C</a:t>
            </a:r>
          </a:p>
          <a:p>
            <a:r>
              <a:rPr lang="hr-HR" sz="4000" dirty="0" smtClean="0">
                <a:latin typeface="Arial Black" panose="020B0A04020102020204" pitchFamily="34" charset="0"/>
              </a:rPr>
              <a:t>L</a:t>
            </a:r>
            <a:r>
              <a:rPr lang="hr-HR" sz="2800" dirty="0" smtClean="0">
                <a:latin typeface="Arial Black" panose="020B0A04020102020204" pitchFamily="34" charset="0"/>
              </a:rPr>
              <a:t>ONG                      </a:t>
            </a:r>
          </a:p>
          <a:p>
            <a:r>
              <a:rPr lang="hr-HR" sz="4000" dirty="0">
                <a:latin typeface="Arial Black" panose="020B0A04020102020204" pitchFamily="34" charset="0"/>
              </a:rPr>
              <a:t>A</a:t>
            </a:r>
            <a:r>
              <a:rPr lang="hr-HR" sz="2800" dirty="0" smtClean="0">
                <a:latin typeface="Arial Black" panose="020B0A04020102020204" pitchFamily="34" charset="0"/>
              </a:rPr>
              <a:t>CTING</a:t>
            </a:r>
          </a:p>
          <a:p>
            <a:r>
              <a:rPr lang="hr-HR" sz="4000" dirty="0">
                <a:latin typeface="Arial Black" panose="020B0A04020102020204" pitchFamily="34" charset="0"/>
              </a:rPr>
              <a:t>R</a:t>
            </a:r>
            <a:r>
              <a:rPr lang="hr-HR" sz="2800" dirty="0" smtClean="0">
                <a:latin typeface="Arial Black" panose="020B0A04020102020204" pitchFamily="34" charset="0"/>
              </a:rPr>
              <a:t>EVERSIBLE</a:t>
            </a:r>
          </a:p>
          <a:p>
            <a:r>
              <a:rPr lang="hr-HR" sz="4000" dirty="0" smtClean="0">
                <a:latin typeface="Arial Black" panose="020B0A04020102020204" pitchFamily="34" charset="0"/>
              </a:rPr>
              <a:t>C</a:t>
            </a:r>
            <a:r>
              <a:rPr lang="hr-HR" sz="2800" dirty="0" smtClean="0">
                <a:latin typeface="Arial Black" panose="020B0A04020102020204" pitchFamily="34" charset="0"/>
              </a:rPr>
              <a:t>ONTRACEPTION</a:t>
            </a:r>
          </a:p>
          <a:p>
            <a:pPr marL="0" indent="0">
              <a:buNone/>
            </a:pPr>
            <a:endParaRPr lang="hr-HR" sz="28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hr-HR" sz="2800" dirty="0" smtClean="0">
                <a:latin typeface="Arial Black" panose="020B0A04020102020204" pitchFamily="34" charset="0"/>
              </a:rPr>
              <a:t>Kontraceptivna metoda koja je primjenjiva u dugotrajnim intervalima (&gt;mjesec dana) , a kojom se (nakon prestanka djelovanja) omogućuje promptni povratak plodnosti</a:t>
            </a:r>
            <a:endParaRPr lang="fr-F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6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183880" cy="469638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162104" cy="4389120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sz="3600" dirty="0" smtClean="0">
                <a:latin typeface="Arial Black" panose="020B0A04020102020204" pitchFamily="34" charset="0"/>
              </a:rPr>
              <a:t>Implantati (Implanon, Nexplanon)</a:t>
            </a:r>
          </a:p>
          <a:p>
            <a:r>
              <a:rPr lang="hr-HR" sz="3600" dirty="0" smtClean="0">
                <a:latin typeface="Arial Black" panose="020B0A04020102020204" pitchFamily="34" charset="0"/>
              </a:rPr>
              <a:t>Injekcije (Depo Provera, Depo Ralovera)</a:t>
            </a:r>
          </a:p>
          <a:p>
            <a:r>
              <a:rPr lang="hr-HR" sz="3600" dirty="0" smtClean="0">
                <a:latin typeface="Arial Black" panose="020B0A04020102020204" pitchFamily="34" charset="0"/>
              </a:rPr>
              <a:t>Intrauterini uložak/sistemi (Cu T 380, Mirena)</a:t>
            </a: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548680"/>
            <a:ext cx="7920880" cy="4533136"/>
          </a:xfrm>
        </p:spPr>
        <p:txBody>
          <a:bodyPr/>
          <a:lstStyle/>
          <a:p>
            <a:pPr marL="0" indent="0" algn="ctr">
              <a:buNone/>
            </a:pPr>
            <a:endParaRPr lang="hr-HR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088" y="5013176"/>
            <a:ext cx="1800200" cy="936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5013176"/>
            <a:ext cx="1788790" cy="9361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013176"/>
            <a:ext cx="1835894" cy="9361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13176"/>
            <a:ext cx="165618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r-H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sz="half" idx="4294967295"/>
          </p:nvPr>
        </p:nvSpPr>
        <p:spPr>
          <a:xfrm>
            <a:off x="467544" y="332657"/>
            <a:ext cx="8280920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4000" dirty="0" smtClean="0">
                <a:latin typeface="Arial Black" panose="020B0A04020102020204" pitchFamily="34" charset="0"/>
              </a:rPr>
              <a:t>HORMONSKI SASTAV I MEHANIZAM DJELOVANJA</a:t>
            </a:r>
          </a:p>
          <a:p>
            <a:pPr algn="ctr"/>
            <a:r>
              <a:rPr lang="hr-HR" sz="3600" dirty="0" smtClean="0">
                <a:latin typeface="Arial Black" panose="020B0A04020102020204" pitchFamily="34" charset="0"/>
              </a:rPr>
              <a:t>Progestageni</a:t>
            </a:r>
          </a:p>
          <a:p>
            <a:pPr marL="0" indent="0">
              <a:buNone/>
            </a:pPr>
            <a:r>
              <a:rPr lang="hr-HR" sz="3200" dirty="0" smtClean="0">
                <a:latin typeface="Arial Black" panose="020B0A04020102020204" pitchFamily="34" charset="0"/>
              </a:rPr>
              <a:t>Implantati</a:t>
            </a:r>
            <a:r>
              <a:rPr lang="hr-HR" sz="3600" dirty="0" smtClean="0">
                <a:latin typeface="Arial Black" panose="020B0A04020102020204" pitchFamily="34" charset="0"/>
              </a:rPr>
              <a:t>		     </a:t>
            </a:r>
            <a:r>
              <a:rPr lang="hr-HR" sz="3200" dirty="0" smtClean="0">
                <a:latin typeface="Arial Black" panose="020B0A04020102020204" pitchFamily="34" charset="0"/>
              </a:rPr>
              <a:t>Injekcije</a:t>
            </a:r>
            <a:endParaRPr lang="hr-HR" sz="3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Etonogestrel		      DMPA</a:t>
            </a:r>
          </a:p>
          <a:p>
            <a:pPr marL="0" indent="0">
              <a:buNone/>
            </a:pP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(aktivni metabolit                (150 mg/mL i.m. ili s.c.)</a:t>
            </a:r>
          </a:p>
          <a:p>
            <a:pPr marL="0" indent="0">
              <a:buNone/>
            </a:pP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ezogestrela, 3. </a:t>
            </a: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generacija progestina)</a:t>
            </a:r>
          </a:p>
          <a:p>
            <a:pPr marL="0" indent="0">
              <a:buNone/>
            </a:pPr>
            <a:r>
              <a:rPr lang="hr-HR" i="1" dirty="0" smtClean="0">
                <a:latin typeface="Arial" panose="020B0604020202020204" pitchFamily="34" charset="0"/>
                <a:cs typeface="Arial" panose="020B0604020202020204" pitchFamily="34" charset="0"/>
              </a:rPr>
              <a:t>- 68 mg ENG/60 mcg dan, s.c.</a:t>
            </a:r>
            <a:r>
              <a:rPr lang="hr-HR" sz="3600" dirty="0" smtClean="0">
                <a:latin typeface="Arial Black" panose="020B0A04020102020204" pitchFamily="34" charset="0"/>
              </a:rPr>
              <a:t>		</a:t>
            </a: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68344" y="5157192"/>
            <a:ext cx="8183880" cy="1224136"/>
          </a:xfrm>
        </p:spPr>
        <p:txBody>
          <a:bodyPr/>
          <a:lstStyle/>
          <a:p>
            <a:r>
              <a:rPr lang="hr-HR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Inhibicija ovulacije i zgrušnjavanje cervikalne sluzi</a:t>
            </a:r>
            <a:endParaRPr lang="fr-FR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2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smtClean="0">
                <a:latin typeface="Arial Black" panose="020B0A04020102020204" pitchFamily="34" charset="0"/>
              </a:rPr>
              <a:t>LARC – KORIŠTENJE (USA)</a:t>
            </a:r>
          </a:p>
          <a:p>
            <a:pPr marL="0" indent="0">
              <a:buNone/>
            </a:pP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2002 –  2,4%</a:t>
            </a:r>
          </a:p>
          <a:p>
            <a:pPr marL="0" indent="0">
              <a:buNone/>
            </a:pP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2009 –  8,5%</a:t>
            </a:r>
          </a:p>
          <a:p>
            <a:pPr marL="0" indent="0">
              <a:buNone/>
            </a:pP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2011 – 12,6%</a:t>
            </a:r>
          </a:p>
          <a:p>
            <a:pPr marL="0" indent="0">
              <a:buNone/>
            </a:pPr>
            <a:r>
              <a:rPr lang="hr-HR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LARC – NASTAVAK KORIŠTENJA NAKON 1 GOD.</a:t>
            </a:r>
          </a:p>
          <a:p>
            <a:pPr marL="0" indent="0">
              <a:buNone/>
            </a:pP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IUD i implantati – 80%</a:t>
            </a:r>
          </a:p>
          <a:p>
            <a:pPr marL="0" indent="0">
              <a:buNone/>
            </a:pP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OHK i injekcije – 60%</a:t>
            </a:r>
          </a:p>
          <a:p>
            <a:pPr marL="0" indent="0">
              <a:buNone/>
            </a:pPr>
            <a:endParaRPr lang="hr-HR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hr-H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Rosenstock  JR et al, Obstet Gynecol 2012</a:t>
            </a:r>
            <a:endParaRPr lang="fr-FR" sz="2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296144"/>
          </a:xfrm>
        </p:spPr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Arial Black" panose="020B0A04020102020204" pitchFamily="34" charset="0"/>
              </a:rPr>
              <a:t>UČINKOVITOST METODE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4052047"/>
              </p:ext>
            </p:extLst>
          </p:nvPr>
        </p:nvGraphicFramePr>
        <p:xfrm>
          <a:off x="467544" y="2132856"/>
          <a:ext cx="8208912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82771">
                <a:tc>
                  <a:txBody>
                    <a:bodyPr/>
                    <a:lstStyle/>
                    <a:p>
                      <a:r>
                        <a:rPr lang="hr-HR" sz="3200" dirty="0" smtClean="0">
                          <a:latin typeface="Arial Black" panose="020B0A04020102020204" pitchFamily="34" charset="0"/>
                        </a:rPr>
                        <a:t>Implantati</a:t>
                      </a:r>
                      <a:endParaRPr lang="fr-FR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>
                          <a:latin typeface="Arial Black" panose="020B0A04020102020204" pitchFamily="34" charset="0"/>
                        </a:rPr>
                        <a:t>Injekcije</a:t>
                      </a:r>
                      <a:endParaRPr lang="fr-FR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125309">
                <a:tc>
                  <a:txBody>
                    <a:bodyPr/>
                    <a:lstStyle/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99,95% (učinkovitiji od trajne sterilizacije)</a:t>
                      </a: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Učestalost pogreške–0,05%</a:t>
                      </a: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(trajna sterilizacija 0,5%)</a:t>
                      </a: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Trajanje – 3 godine</a:t>
                      </a: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Učestalost</a:t>
                      </a:r>
                      <a:r>
                        <a:rPr lang="hr-H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pogreške</a:t>
                      </a: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0,2-6% (ovisna o pravilnom i redovitom korištenju)</a:t>
                      </a: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Trajanje – 10-14 tjedana</a:t>
                      </a:r>
                      <a:endParaRPr lang="fr-F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97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751832" cy="4320480"/>
          </a:xfrm>
        </p:spPr>
        <p:txBody>
          <a:bodyPr>
            <a:normAutofit fontScale="90000"/>
          </a:bodyPr>
          <a:lstStyle/>
          <a:p>
            <a: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TRENUTNU UČINKOVITOST POSTIŽEMO:</a:t>
            </a:r>
            <a:b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- 1-5 dan m. </a:t>
            </a:r>
            <a:r>
              <a:rPr lang="hr-HR" dirty="0">
                <a:solidFill>
                  <a:schemeClr val="accent1"/>
                </a:solidFill>
                <a:latin typeface="Arial Black" panose="020B0A04020102020204" pitchFamily="34" charset="0"/>
              </a:rPr>
              <a:t>c</a:t>
            </a: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iklusa</a:t>
            </a:r>
            <a:b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- 1-5 dan ciklusa u žena koje prelaze sa IUDa</a:t>
            </a:r>
            <a:b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 tijekom ciklusa u žena koje su pravilno koristile OHK ili prsten</a:t>
            </a:r>
            <a:b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 unutar 5 dana nakon pobačaja</a:t>
            </a:r>
            <a:b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 unutar 21 dan nakon poroda</a:t>
            </a:r>
            <a: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hr-HR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endParaRPr lang="fr-FR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5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Zdravstveni kriteriji podobnosti za uporabu kontracepcije</a:t>
            </a:r>
            <a:b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hr-H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(MEC) – WHO, 2010</a:t>
            </a:r>
            <a:endParaRPr lang="fr-FR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617138"/>
              </p:ext>
            </p:extLst>
          </p:nvPr>
        </p:nvGraphicFramePr>
        <p:xfrm>
          <a:off x="503238" y="2612240"/>
          <a:ext cx="8183562" cy="3193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632884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Mogu koristiti metodu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Nema restrikcija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2884"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Mogu koristiti metodu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Prednost veća od rizika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412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>
                          <a:solidFill>
                            <a:schemeClr val="tx1"/>
                          </a:solidFill>
                        </a:rPr>
                        <a:t>Ne koristiti metodu ako ima drugih metoda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Rizik veći od prednosti</a:t>
                      </a:r>
                      <a:endParaRPr lang="fr-FR" b="1" dirty="0"/>
                    </a:p>
                  </a:txBody>
                  <a:tcPr/>
                </a:tc>
              </a:tr>
              <a:tr h="998464">
                <a:tc>
                  <a:txBody>
                    <a:bodyPr/>
                    <a:lstStyle/>
                    <a:p>
                      <a:r>
                        <a:rPr lang="hr-HR" b="1" dirty="0" smtClean="0"/>
                        <a:t>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Ne koristiti metodu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smtClean="0"/>
                        <a:t>Neprihvatljiv rizik </a:t>
                      </a:r>
                      <a:r>
                        <a:rPr lang="hr-HR" b="1" dirty="0" smtClean="0"/>
                        <a:t>za zdravlje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6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39552" y="116632"/>
            <a:ext cx="8183880" cy="72008"/>
          </a:xfrm>
        </p:spPr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600" dirty="0" smtClean="0">
                <a:latin typeface="Arial Black" panose="020B0A04020102020204" pitchFamily="34" charset="0"/>
              </a:rPr>
              <a:t>DOBROBITI METODE DUGOTRAJNE KONTRACEPCIJE (opći)</a:t>
            </a:r>
          </a:p>
          <a:p>
            <a:pPr marL="0" indent="0">
              <a:buNone/>
            </a:pPr>
            <a:r>
              <a:rPr lang="hr-HR" sz="3200" dirty="0" smtClean="0">
                <a:latin typeface="Arial Black" panose="020B0A04020102020204" pitchFamily="34" charset="0"/>
              </a:rPr>
              <a:t>U žena sa: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Upalnim bolestima crijeva i ostalim malabsorptivnim stanjima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Dismenorejom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latin typeface="Arial Black" panose="020B0A04020102020204" pitchFamily="34" charset="0"/>
              </a:rPr>
              <a:t>Sa kontraindikacijom za estrogen sadržavajućim kontraceptivima (DMPA i ENG – MEC2 za vensku trombozu ; DMPA – MEC3 za kardiovaskularne bolesti)                                  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426</TotalTime>
  <Words>435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DUGOTRAJNA KONTRACEPCIJA</vt:lpstr>
      <vt:lpstr>PowerPoint Presentation</vt:lpstr>
      <vt:lpstr>PowerPoint Presentation</vt:lpstr>
      <vt:lpstr>Inhibicija ovulacije i zgrušnjavanje cervikalne sluzi</vt:lpstr>
      <vt:lpstr>PowerPoint Presentation</vt:lpstr>
      <vt:lpstr>UČINKOVITOST METODE</vt:lpstr>
      <vt:lpstr>TRENUTNU UČINKOVITOST POSTIŽEMO:  - 1-5 dan m. ciklusa - 1-5 dan ciklusa u žena koje prelaze sa IUDa - tijekom ciklusa u žena koje su pravilno koristile OHK ili prsten - unutar 5 dana nakon pobačaja - unutar 21 dan nakon poroda  </vt:lpstr>
      <vt:lpstr>Zdravstveni kriteriji podobnosti za uporabu kontracepcije (MEC) – WHO, 2010</vt:lpstr>
      <vt:lpstr>PowerPoint Presentation</vt:lpstr>
      <vt:lpstr>DOBROBITI METODA (SPECIFIČNI)</vt:lpstr>
      <vt:lpstr>             NUSPOJAVE I NEDOSTATCI (DOKAZI SU OGRANIČENI) - glavobolje, promjene raspoloženja, napetost dojki, gubitak libida - promjene menstruacijskog krvarenja (amenoreja – DMPA 50-70% nakon 1. godine korištenja; ENG 20%) - dobitak na težini (DMPA u pretilih adolescentica) - ožiljak i lokalna reakcija (ENG) - osteoporoza (kuk i kralježnica) – u 7% žena na DMPA &gt; 4 godine (ne u žena &lt; od 18 i &gt; od 45 godina)     Medicine Today 2013;14(8):39-51 </vt:lpstr>
      <vt:lpstr>KONTRAINDIKACIJE</vt:lpstr>
      <vt:lpstr>CIJENA (sa ugradnjom) </vt:lpstr>
      <vt:lpstr>ZAKLJUČNO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DUGOTRAJNA KONTRACEPCIJA</dc:title>
  <dc:creator>Sandra Markovic</dc:creator>
  <cp:lastModifiedBy>Sandra Markovic</cp:lastModifiedBy>
  <cp:revision>47</cp:revision>
  <dcterms:created xsi:type="dcterms:W3CDTF">2014-05-12T18:22:20Z</dcterms:created>
  <dcterms:modified xsi:type="dcterms:W3CDTF">2014-05-13T20:45:14Z</dcterms:modified>
</cp:coreProperties>
</file>